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739" r:id="rId5"/>
    <p:sldId id="740" r:id="rId6"/>
    <p:sldId id="741" r:id="rId7"/>
    <p:sldId id="742" r:id="rId8"/>
    <p:sldId id="743" r:id="rId9"/>
    <p:sldId id="744" r:id="rId10"/>
    <p:sldId id="745" r:id="rId11"/>
    <p:sldId id="746" r:id="rId12"/>
  </p:sldIdLst>
  <p:sldSz cx="9144000" cy="6858000" type="screen4x3"/>
  <p:notesSz cx="6858000" cy="9144000"/>
  <p:custDataLst>
    <p:tags r:id="rId14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n Batenburg, Paul (NL - Amsterdam)" initials="vBP(-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86"/>
    <a:srgbClr val="00537C"/>
    <a:srgbClr val="005F8E"/>
    <a:srgbClr val="006699"/>
    <a:srgbClr val="336699"/>
    <a:srgbClr val="3366CC"/>
    <a:srgbClr val="004A8A"/>
    <a:srgbClr val="009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13" autoAdjust="0"/>
    <p:restoredTop sz="94610" autoAdjust="0"/>
  </p:normalViewPr>
  <p:slideViewPr>
    <p:cSldViewPr>
      <p:cViewPr varScale="1">
        <p:scale>
          <a:sx n="156" d="100"/>
          <a:sy n="156" d="100"/>
        </p:scale>
        <p:origin x="28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6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12"/>
    </p:cViewPr>
  </p:sorterViewPr>
  <p:notesViewPr>
    <p:cSldViewPr>
      <p:cViewPr varScale="1">
        <p:scale>
          <a:sx n="74" d="100"/>
          <a:sy n="74" d="100"/>
        </p:scale>
        <p:origin x="3528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altLang="nl-NL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Click to edit Master text styles</a:t>
            </a:r>
          </a:p>
          <a:p>
            <a:pPr lvl="1"/>
            <a:r>
              <a:rPr lang="nl-NL" altLang="nl-NL"/>
              <a:t>Second level</a:t>
            </a:r>
          </a:p>
          <a:p>
            <a:pPr lvl="2"/>
            <a:r>
              <a:rPr lang="nl-NL" altLang="nl-NL"/>
              <a:t>Third level</a:t>
            </a:r>
          </a:p>
          <a:p>
            <a:pPr lvl="3"/>
            <a:r>
              <a:rPr lang="nl-NL" altLang="nl-NL"/>
              <a:t>Fourth level</a:t>
            </a:r>
          </a:p>
          <a:p>
            <a:pPr lvl="4"/>
            <a:r>
              <a:rPr lang="nl-NL" altLang="nl-NL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4FE571-F542-46DA-8222-AF48C5D30E0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6500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A1F067-13F3-4B74-9129-FFDDC283E3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616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A1F067-13F3-4B74-9129-FFDDC283E3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30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22 mei 2019 - 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D042D3FD-DC00-4898-9512-E53A13745AF8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8264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22 mei 2019 - 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B043F914-7ED1-43C5-B714-813DA9A1886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96259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32588" y="341313"/>
            <a:ext cx="2160587" cy="5599112"/>
          </a:xfrm>
        </p:spPr>
        <p:txBody>
          <a:bodyPr vert="eaVert"/>
          <a:lstStyle/>
          <a:p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50825" y="341313"/>
            <a:ext cx="6329363" cy="559911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22 mei 2019 - 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FD8365ED-713E-48F8-8C8A-508DB26A113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06636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22 mei 2019 - 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42BC1F3C-3BE1-4224-95DD-86E14650B8C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4463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22 mei 2019 - 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>
          <a:xfrm>
            <a:off x="-174292" y="6337300"/>
            <a:ext cx="899592" cy="450850"/>
          </a:xfrm>
        </p:spPr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A00BB1C8-09D9-4D78-8D6E-C0AC0B52293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51637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2449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2449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22 mei 2019 - Symposium Statistical Auditing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22F8EC15-34F2-45A1-82B0-04606161263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796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22 mei 2019 - Symposium Statistical Auditing 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E093072C-5976-4347-971B-496A3DF3030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56103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22 mei 2019 - Symposium Statistical Auditing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FED10405-A03F-42B0-90DA-2B01DF2038A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5237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22 mei 2019 - Symposium Statistical Auditing 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C9902855-5012-4D4E-948A-026006DD93F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47380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22 mei 2019 - Symposium Statistical Auditing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55DA7BDB-F752-41A0-9412-CB8D97EABBC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64665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22 mei 2019 - Symposium Statistical Auditing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altLang="nl-NL"/>
              <a:t>Slide </a:t>
            </a:r>
            <a:fld id="{77DDC175-E99C-448D-9737-AABDCF5F8FB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2868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1" name="Picture 17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50" y="115888"/>
            <a:ext cx="25193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341313"/>
            <a:ext cx="8642350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l-NL" altLang="nl-NL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642350" cy="459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Click </a:t>
            </a:r>
            <a:r>
              <a:rPr lang="nl-NL" altLang="nl-NL" dirty="0" err="1"/>
              <a:t>to</a:t>
            </a:r>
            <a:r>
              <a:rPr lang="nl-NL" altLang="nl-NL" dirty="0"/>
              <a:t> </a:t>
            </a:r>
            <a:r>
              <a:rPr lang="nl-NL" altLang="nl-NL" dirty="0" err="1"/>
              <a:t>edit</a:t>
            </a:r>
            <a:r>
              <a:rPr lang="nl-NL" altLang="nl-NL" dirty="0"/>
              <a:t> Master </a:t>
            </a:r>
            <a:r>
              <a:rPr lang="nl-NL" altLang="nl-NL" dirty="0" err="1"/>
              <a:t>text</a:t>
            </a:r>
            <a:r>
              <a:rPr lang="nl-NL" altLang="nl-NL" dirty="0"/>
              <a:t> </a:t>
            </a:r>
            <a:r>
              <a:rPr lang="nl-NL" altLang="nl-NL" dirty="0" err="1"/>
              <a:t>styles</a:t>
            </a:r>
            <a:endParaRPr lang="nl-NL" altLang="nl-NL" dirty="0"/>
          </a:p>
          <a:p>
            <a:pPr lvl="1"/>
            <a:r>
              <a:rPr lang="nl-NL" altLang="nl-NL" dirty="0"/>
              <a:t>Second level</a:t>
            </a:r>
          </a:p>
          <a:p>
            <a:pPr lvl="2"/>
            <a:r>
              <a:rPr lang="nl-NL" altLang="nl-NL" dirty="0" err="1"/>
              <a:t>Third</a:t>
            </a:r>
            <a:r>
              <a:rPr lang="nl-NL" altLang="nl-NL" dirty="0"/>
              <a:t> level</a:t>
            </a:r>
          </a:p>
          <a:p>
            <a:pPr lvl="3"/>
            <a:r>
              <a:rPr lang="nl-NL" altLang="nl-NL" dirty="0" err="1"/>
              <a:t>Fourth</a:t>
            </a:r>
            <a:r>
              <a:rPr lang="nl-NL" altLang="nl-NL" dirty="0"/>
              <a:t> level</a:t>
            </a:r>
          </a:p>
          <a:p>
            <a:pPr lvl="4"/>
            <a:r>
              <a:rPr lang="nl-NL" altLang="nl-NL" dirty="0"/>
              <a:t>Limperg Instituut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5650" y="6396038"/>
            <a:ext cx="44450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005F8E"/>
                </a:solidFill>
              </a:defRPr>
            </a:lvl1pPr>
          </a:lstStyle>
          <a:p>
            <a:r>
              <a:rPr lang="nl-NL" altLang="nl-NL"/>
              <a:t>22 mei 2019 - Symposium Statistical Auditing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-227013" y="6407150"/>
            <a:ext cx="971551" cy="312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i="1">
                <a:solidFill>
                  <a:srgbClr val="005F8E"/>
                </a:solidFill>
              </a:defRPr>
            </a:lvl1pPr>
          </a:lstStyle>
          <a:p>
            <a:r>
              <a:rPr lang="nl-NL" altLang="nl-NL"/>
              <a:t>Slide </a:t>
            </a:r>
            <a:fld id="{22F05993-5E92-4B6E-8C94-5FDC6D577850}" type="slidenum">
              <a:rPr lang="nl-NL" altLang="nl-NL"/>
              <a:pPr/>
              <a:t>‹nr.›</a:t>
            </a:fld>
            <a:endParaRPr lang="nl-NL" altLang="nl-NL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0" y="6237288"/>
            <a:ext cx="7885113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852488" y="6237288"/>
            <a:ext cx="0" cy="633412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5148263" y="6237288"/>
            <a:ext cx="0" cy="633412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pic>
        <p:nvPicPr>
          <p:cNvPr id="1037" name="Picture 13" descr="limperg 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250" y="0"/>
            <a:ext cx="539750" cy="20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0"/>
            <a:ext cx="8604250" cy="207963"/>
          </a:xfrm>
          <a:prstGeom prst="rect">
            <a:avLst/>
          </a:prstGeom>
          <a:solidFill>
            <a:srgbClr val="004A8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196850"/>
            <a:ext cx="9144000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043" name="Line 19"/>
          <p:cNvSpPr>
            <a:spLocks noChangeShapeType="1"/>
          </p:cNvSpPr>
          <p:nvPr userDrawn="1"/>
        </p:nvSpPr>
        <p:spPr bwMode="auto">
          <a:xfrm>
            <a:off x="8820150" y="6237288"/>
            <a:ext cx="481013" cy="0"/>
          </a:xfrm>
          <a:prstGeom prst="line">
            <a:avLst/>
          </a:prstGeom>
          <a:noFill/>
          <a:ln w="2540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8F261825-35F5-4142-AF4A-1E921EA5C119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3443" y="6039114"/>
            <a:ext cx="1579984" cy="7138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94A4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4A8A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4A8A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4A8A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4A8A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4A8A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arno.uvt.nl/show.cgi?fid=63976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srn.com/abstract=214289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teekproeven.eu/wp-content/uploads/2021/01/BLOG-van-materialiteit-naar-UM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62664" cy="1470025"/>
          </a:xfrm>
        </p:spPr>
        <p:txBody>
          <a:bodyPr/>
          <a:lstStyle/>
          <a:p>
            <a:r>
              <a:rPr lang="nl-NL" sz="3600" i="1" dirty="0"/>
              <a:t>Eén verantwoording op basis van twee gegevenspopulaties en </a:t>
            </a:r>
            <a:r>
              <a:rPr lang="nl-NL" sz="3600" i="1" dirty="0" err="1"/>
              <a:t>vice</a:t>
            </a:r>
            <a:r>
              <a:rPr lang="nl-NL" sz="3600" i="1" dirty="0"/>
              <a:t> versa</a:t>
            </a:r>
            <a:r>
              <a:rPr lang="nl-NL" sz="3600" dirty="0"/>
              <a:t>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Paul van Batenburg, </a:t>
            </a:r>
            <a:r>
              <a:rPr lang="nl-NL" dirty="0" err="1"/>
              <a:t>Steekproeven.eu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/>
              <a:t>25 mei 2022 – 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D042D3FD-DC00-4898-9512-E53A13745AF8}" type="slidenum">
              <a:rPr lang="nl-NL" altLang="nl-NL" smtClean="0"/>
              <a:pPr/>
              <a:t>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45674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EBDB73-84F1-B14D-B162-D2379D41D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 nou andersom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E09436-A51A-834C-9726-09D26566B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/>
              <a:t>Niet: één verantwoording op basis van twee populaties (COS 600) maar één populatie die twee verantwoordingen met eigen </a:t>
            </a:r>
            <a:r>
              <a:rPr lang="nl-NL" dirty="0" err="1"/>
              <a:t>materialiteiten</a:t>
            </a:r>
            <a:r>
              <a:rPr lang="nl-NL" dirty="0"/>
              <a:t> voedt</a:t>
            </a:r>
          </a:p>
          <a:p>
            <a:r>
              <a:rPr lang="nl-NL" dirty="0"/>
              <a:t>Shared services center, GSD, of administratie voor werkmaatschappijen </a:t>
            </a:r>
          </a:p>
          <a:p>
            <a:r>
              <a:rPr lang="nl-NL" dirty="0"/>
              <a:t>Theorie (Stewart): Gammaverdeling voor overall populatie groot M met parameters a en b geeft prior voor deelpopulatie groot m met parameters a(m/M) en b</a:t>
            </a:r>
          </a:p>
          <a:p>
            <a:r>
              <a:rPr lang="nl-NL" dirty="0"/>
              <a:t>Welke aanvullende steekproef n met k fouten geeft gewenste posterior voor deelpopulatie?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249FF7A-0E25-384D-8530-70CF39CD25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/>
              <a:t>25 mei 2022- Symposium Statistical Auditing 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9526179-9158-A949-9C83-9AC9897B92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42BC1F3C-3BE1-4224-95DD-86E14650B8CA}" type="slidenum">
              <a:rPr lang="nl-NL" altLang="nl-NL" smtClean="0"/>
              <a:pPr/>
              <a:t>10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94905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33323AC5-F112-7349-A76C-2CFE85F12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</a:t>
            </a:r>
          </a:p>
        </p:txBody>
      </p:sp>
      <p:pic>
        <p:nvPicPr>
          <p:cNvPr id="10" name="Tijdelijke aanduiding voor inhoud 9" descr="Afbeelding met tafel&#10;&#10;Automatisch gegenereerde beschrijving">
            <a:extLst>
              <a:ext uri="{FF2B5EF4-FFF2-40B4-BE49-F238E27FC236}">
                <a16:creationId xmlns:a16="http://schemas.microsoft.com/office/drawing/2014/main" id="{1A85F657-DD69-2E49-899C-24FCC77E9B1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41438"/>
            <a:ext cx="8642350" cy="2087562"/>
          </a:xfrm>
        </p:spPr>
      </p:pic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918DEED3-E2EA-8345-A2FB-97FF1F0C84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0826" y="3502025"/>
            <a:ext cx="8642350" cy="2438400"/>
          </a:xfrm>
        </p:spPr>
        <p:txBody>
          <a:bodyPr/>
          <a:lstStyle/>
          <a:p>
            <a:r>
              <a:rPr lang="nl-NL" dirty="0"/>
              <a:t>In plaats van 300 waarnemingen per deelpopulatie</a:t>
            </a:r>
          </a:p>
          <a:p>
            <a:r>
              <a:rPr lang="nl-NL" dirty="0"/>
              <a:t>Eerste steekproef van 300 op de totale populatie</a:t>
            </a:r>
          </a:p>
          <a:p>
            <a:r>
              <a:rPr lang="nl-NL" dirty="0"/>
              <a:t>Als die foutloos is, in totaal 190 waarnemingen om componenten dicht te controleren</a:t>
            </a:r>
          </a:p>
          <a:p>
            <a:r>
              <a:rPr lang="nl-NL" dirty="0"/>
              <a:t>Valkuil: als </a:t>
            </a:r>
            <a:r>
              <a:rPr lang="nl-NL"/>
              <a:t>eerste steekproef fouten bevat……..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62C6A96-AFBF-4946-A38A-C4ED33FDE4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/>
              <a:t>25 mei 2022 - Symposium Statistical Auditing 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46AEC15-B7A6-AB47-80E7-072184B48B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42BC1F3C-3BE1-4224-95DD-86E14650B8CA}" type="slidenum">
              <a:rPr lang="nl-NL" altLang="nl-NL" smtClean="0"/>
              <a:pPr/>
              <a:t>11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57973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825" y="667543"/>
            <a:ext cx="8642350" cy="600869"/>
          </a:xfrm>
        </p:spPr>
        <p:txBody>
          <a:bodyPr/>
          <a:lstStyle/>
          <a:p>
            <a:r>
              <a:rPr lang="nl-NL" sz="3600"/>
              <a:t>De kansverdeling van de mogelijke fout</a:t>
            </a:r>
          </a:p>
        </p:txBody>
      </p:sp>
      <p:pic>
        <p:nvPicPr>
          <p:cNvPr id="9" name="Tijdelijke aanduiding voor inhoud 8">
            <a:extLst>
              <a:ext uri="{FF2B5EF4-FFF2-40B4-BE49-F238E27FC236}">
                <a16:creationId xmlns:a16="http://schemas.microsoft.com/office/drawing/2014/main" id="{97BD8F5D-A276-2641-8286-C028D836E25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28" y="1407954"/>
            <a:ext cx="4244975" cy="2729343"/>
          </a:xfrm>
        </p:spPr>
      </p:pic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E3AA2FCD-443E-4040-9AD1-DF9E1105B1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Horizontaal staat de onbekende fout in de populatie, verticaal de kansverdeling</a:t>
            </a:r>
          </a:p>
          <a:p>
            <a:r>
              <a:rPr lang="nl-NL" dirty="0"/>
              <a:t>Dit is een Gammaverdeling met parameters a en b</a:t>
            </a:r>
          </a:p>
          <a:p>
            <a:r>
              <a:rPr lang="nl-NL" dirty="0"/>
              <a:t>a wordt geschat uit een steekproef door het aantal fouten +1 en b door het interval 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/>
              <a:t>25 mei 2022 - Symposium Statistical Auditing 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42BC1F3C-3BE1-4224-95DD-86E14650B8CA}" type="slidenum">
              <a:rPr lang="nl-NL" altLang="nl-NL" smtClean="0"/>
              <a:pPr/>
              <a:t>2</a:t>
            </a:fld>
            <a:endParaRPr lang="nl-NL" altLang="nl-NL"/>
          </a:p>
        </p:txBody>
      </p: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696DA9A0-F40F-D04A-9E5C-A739C8A9A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899413"/>
              </p:ext>
            </p:extLst>
          </p:nvPr>
        </p:nvGraphicFramePr>
        <p:xfrm>
          <a:off x="539551" y="4365104"/>
          <a:ext cx="3956249" cy="1368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882">
                  <a:extLst>
                    <a:ext uri="{9D8B030D-6E8A-4147-A177-3AD203B41FA5}">
                      <a16:colId xmlns:a16="http://schemas.microsoft.com/office/drawing/2014/main" val="1716172216"/>
                    </a:ext>
                  </a:extLst>
                </a:gridCol>
                <a:gridCol w="1832367">
                  <a:extLst>
                    <a:ext uri="{9D8B030D-6E8A-4147-A177-3AD203B41FA5}">
                      <a16:colId xmlns:a16="http://schemas.microsoft.com/office/drawing/2014/main" val="459060669"/>
                    </a:ext>
                  </a:extLst>
                </a:gridCol>
              </a:tblGrid>
              <a:tr h="342038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geprojecteerde fout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(a-1)b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3378065"/>
                  </a:ext>
                </a:extLst>
              </a:tr>
              <a:tr h="342038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95% maximale fout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GAMMA.INV.N(0,95;a;b)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0076432"/>
                  </a:ext>
                </a:extLst>
              </a:tr>
              <a:tr h="342038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verwachte fout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ab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1677967"/>
                  </a:ext>
                </a:extLst>
              </a:tr>
              <a:tr h="342038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variantie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 err="1">
                          <a:effectLst/>
                        </a:rPr>
                        <a:t>abb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07852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04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96078375-E983-D14E-9764-7282E50B1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Optelbaarheid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837A6812-1BA3-3349-8F8A-7C64CEC2F0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8425631" cy="1943545"/>
          </a:xfrm>
        </p:spPr>
        <p:txBody>
          <a:bodyPr>
            <a:normAutofit fontScale="62500" lnSpcReduction="20000"/>
          </a:bodyPr>
          <a:lstStyle/>
          <a:p>
            <a:r>
              <a:rPr lang="nl-NL" dirty="0"/>
              <a:t>Centrale Limietstelling: als je twee onafhankelijke kansverdelingen optelt lijkt het resultaat meer op een normale verdeling dan de onderdelen</a:t>
            </a:r>
          </a:p>
          <a:p>
            <a:pPr lvl="0"/>
            <a:r>
              <a:rPr lang="nl-NL" dirty="0"/>
              <a:t>Stewart, </a:t>
            </a:r>
            <a:r>
              <a:rPr lang="nl-NL" dirty="0" err="1"/>
              <a:t>Strijbosch</a:t>
            </a:r>
            <a:r>
              <a:rPr lang="nl-NL" dirty="0"/>
              <a:t>, Moors, van Batenburg (2007): twee Gammaverdelingen tellen vrijwel op tot een nieuwe, waarbij verwachtingen en varianties zijn opgeteld (</a:t>
            </a:r>
            <a:r>
              <a:rPr lang="nl-NL" dirty="0">
                <a:hlinkClick r:id="rId2"/>
              </a:rPr>
              <a:t>http://arno.uvt.nl/show.cgi?fid=63976</a:t>
            </a:r>
            <a:r>
              <a:rPr lang="nl-NL" dirty="0"/>
              <a:t>)</a:t>
            </a:r>
          </a:p>
          <a:p>
            <a:pPr lvl="0"/>
            <a:r>
              <a:rPr lang="nl-NL" dirty="0"/>
              <a:t>Zie hier het aggregatierisico van COS 600, 21c en A43: een materiele fout in een populatie kan in deelpopulaties onopgemerkt blijven</a:t>
            </a:r>
          </a:p>
        </p:txBody>
      </p:sp>
      <p:pic>
        <p:nvPicPr>
          <p:cNvPr id="11" name="Tijdelijke aanduiding voor inhoud 10">
            <a:extLst>
              <a:ext uri="{FF2B5EF4-FFF2-40B4-BE49-F238E27FC236}">
                <a16:creationId xmlns:a16="http://schemas.microsoft.com/office/drawing/2014/main" id="{C8414A12-0512-624B-9189-5C3772F5C20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3444214"/>
            <a:ext cx="8569325" cy="2193660"/>
          </a:xfrm>
        </p:spPr>
      </p:pic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E42914-AEE5-4A4D-AFAB-313B2E54F0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/>
              <a:t>25 mei 2022 - Symposium Statistical Auditing 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43CA629-919D-9B40-B30E-3693311C05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22F8EC15-34F2-45A1-82B0-046061612636}" type="slidenum">
              <a:rPr lang="nl-NL" altLang="nl-NL" smtClean="0"/>
              <a:pPr/>
              <a:t>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9120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A1D0DA-FF4A-EE48-9E0E-60B362106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aggregatie</a:t>
            </a:r>
          </a:p>
        </p:txBody>
      </p:sp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8B77B0B6-5631-F545-996D-4CB8257D07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32000" y="3717031"/>
            <a:ext cx="7848873" cy="2141865"/>
          </a:xfrm>
          <a:prstGeom prst="rect">
            <a:avLst/>
          </a:prstGeom>
        </p:spPr>
      </p:pic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CD8B9BDA-31F6-934A-A668-DF22786FC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8210" y="5485437"/>
            <a:ext cx="589138" cy="2510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A0F559-C120-4789-B420-3451E346105D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64D367AD-BC11-774C-9909-21FBE618555C}"/>
              </a:ext>
            </a:extLst>
          </p:cNvPr>
          <p:cNvCxnSpPr/>
          <p:nvPr/>
        </p:nvCxnSpPr>
        <p:spPr>
          <a:xfrm>
            <a:off x="0" y="1091152"/>
            <a:ext cx="432000" cy="0"/>
          </a:xfrm>
          <a:prstGeom prst="line">
            <a:avLst/>
          </a:prstGeom>
          <a:ln>
            <a:solidFill>
              <a:srgbClr val="3651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>
            <a:extLst>
              <a:ext uri="{FF2B5EF4-FFF2-40B4-BE49-F238E27FC236}">
                <a16:creationId xmlns:a16="http://schemas.microsoft.com/office/drawing/2014/main" id="{0C3F92A0-5364-E347-B94A-9EDE990678ED}"/>
              </a:ext>
            </a:extLst>
          </p:cNvPr>
          <p:cNvSpPr txBox="1"/>
          <p:nvPr/>
        </p:nvSpPr>
        <p:spPr>
          <a:xfrm>
            <a:off x="467545" y="999103"/>
            <a:ext cx="3384376" cy="214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94" dirty="0" err="1">
                <a:solidFill>
                  <a:srgbClr val="3651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Baysiaanse</a:t>
            </a:r>
            <a:r>
              <a:rPr lang="nl-NL" sz="794" dirty="0">
                <a:solidFill>
                  <a:srgbClr val="3651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statistiek</a:t>
            </a:r>
            <a:endParaRPr lang="en-US" sz="794" dirty="0">
              <a:solidFill>
                <a:srgbClr val="36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4D33FE34-D0B4-9F49-B2E7-BEBC2C091984}"/>
              </a:ext>
            </a:extLst>
          </p:cNvPr>
          <p:cNvSpPr txBox="1"/>
          <p:nvPr/>
        </p:nvSpPr>
        <p:spPr>
          <a:xfrm>
            <a:off x="323528" y="1628800"/>
            <a:ext cx="8172908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004A8A"/>
                </a:solidFill>
                <a:latin typeface="+mn-lt"/>
              </a:rPr>
              <a:t>VIC van Ziekenhuis steekt in Q1/Q2 samen 526, en in Q3/Q4 samen 106 nadat per 1/7 de materialiteit van 1% naar 5% ging (gemiddeld 3% over het jaar)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004A8A"/>
                </a:solidFill>
                <a:latin typeface="+mn-lt"/>
              </a:rPr>
              <a:t>Dit is geen steekproef van 632 maar 212 is te streng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004A8A"/>
                </a:solidFill>
                <a:latin typeface="+mn-lt"/>
              </a:rPr>
              <a:t>Merk op dat overall MF kleiner, en overall PF groter is dan de som</a:t>
            </a:r>
          </a:p>
        </p:txBody>
      </p:sp>
      <p:sp>
        <p:nvSpPr>
          <p:cNvPr id="8" name="Tijdelijke aanduiding voor voettekst 3">
            <a:extLst>
              <a:ext uri="{FF2B5EF4-FFF2-40B4-BE49-F238E27FC236}">
                <a16:creationId xmlns:a16="http://schemas.microsoft.com/office/drawing/2014/main" id="{F02801C3-CA4C-BE46-B44F-5A790798D8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55650" y="6396038"/>
            <a:ext cx="4445000" cy="333375"/>
          </a:xfrm>
        </p:spPr>
        <p:txBody>
          <a:bodyPr/>
          <a:lstStyle/>
          <a:p>
            <a:r>
              <a:rPr lang="nl-NL" altLang="nl-NL" dirty="0"/>
              <a:t>25 mei 2022 - Symposium Statistical Auditing </a:t>
            </a:r>
          </a:p>
        </p:txBody>
      </p:sp>
      <p:sp>
        <p:nvSpPr>
          <p:cNvPr id="10" name="Tijdelijke aanduiding voor dianummer 4">
            <a:extLst>
              <a:ext uri="{FF2B5EF4-FFF2-40B4-BE49-F238E27FC236}">
                <a16:creationId xmlns:a16="http://schemas.microsoft.com/office/drawing/2014/main" id="{4E33A3F4-0DAE-7E4D-A6D1-8D655D142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-227013" y="6407150"/>
            <a:ext cx="971551" cy="312738"/>
          </a:xfrm>
        </p:spPr>
        <p:txBody>
          <a:bodyPr/>
          <a:lstStyle/>
          <a:p>
            <a:r>
              <a:rPr lang="nl-NL" altLang="nl-NL" dirty="0"/>
              <a:t>Slide </a:t>
            </a:r>
            <a:fld id="{42BC1F3C-3BE1-4224-95DD-86E14650B8CA}" type="slidenum">
              <a:rPr lang="nl-NL" altLang="nl-NL" smtClean="0"/>
              <a:pPr/>
              <a:t>4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233982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482E1C-B24C-AC4D-B1D8-174A968E4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Toerekenen van materialiteit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51888C-CD15-9E44-8333-91E126697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kern="1200" dirty="0"/>
              <a:t>COS 500, A3: Bij het opzetten van een steekproef bepaalt de accountant de toelaatbare afwijking om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kern="1200" dirty="0"/>
              <a:t>in te spelen op het risico dat de aggregatie van de afwijkingen die afzonderlijk niet van materieel belang zijn, ertoe kan leiden dat de financiële overzichten een afwijking van materieel belang bevatten,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i="1" kern="1200" dirty="0"/>
              <a:t>[dit is de verplichte marge tussen materialiteit en uitvoeringsmaterialiteit]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kern="1200" dirty="0"/>
              <a:t>en om een marge in te bouwen voor mogelijk niet gedetecteerde afwijkingen.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i="1" kern="1200" dirty="0"/>
              <a:t>[dit is de vrijwillige marge tussen uitvoeringsmaterialiteit en toelaatbare afwijking]</a:t>
            </a:r>
            <a:endParaRPr lang="nl-NL" i="1" dirty="0">
              <a:solidFill>
                <a:srgbClr val="344E6E"/>
              </a:solidFill>
            </a:endParaRPr>
          </a:p>
          <a:p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12AA4B8-2E8C-9D4F-B5B5-B940B1344C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/>
              <a:t>25 mei 2022 - Symposium Statistical Auditing 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F605999-D36C-FC42-A4C6-87B37652A7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 dirty="0"/>
              <a:t>Slide </a:t>
            </a:r>
            <a:fld id="{42BC1F3C-3BE1-4224-95DD-86E14650B8CA}" type="slidenum">
              <a:rPr lang="nl-NL" altLang="nl-NL" smtClean="0"/>
              <a:pPr/>
              <a:t>5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2800324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A61808-D0D2-564F-B9C1-66F7744C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Desaggregatie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FAEE7A-96A6-EB45-93DB-D944209FF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227" y="1340768"/>
            <a:ext cx="8642350" cy="4598987"/>
          </a:xfrm>
        </p:spPr>
        <p:txBody>
          <a:bodyPr>
            <a:normAutofit fontScale="85000" lnSpcReduction="10000"/>
          </a:bodyPr>
          <a:lstStyle/>
          <a:p>
            <a:r>
              <a:rPr lang="nl-NL" dirty="0"/>
              <a:t>Welke uitvoeringsmaterialiteit kies ik voor elk onderdeel om de maximale fout in de totale populatie te laten voldoen aan een gekozen materialiteit?</a:t>
            </a:r>
          </a:p>
          <a:p>
            <a:r>
              <a:rPr lang="nl-NL" dirty="0"/>
              <a:t>Oftewel: welke twee kansverdelingen aggregeren tot de gewenste verdeling?</a:t>
            </a:r>
          </a:p>
          <a:p>
            <a:r>
              <a:rPr lang="nl-NL" dirty="0"/>
              <a:t>Stewart &amp; Kinney (2012): oneindig veel, maar er is maar een stel dat de kleinste steekproefomvang oplevert (</a:t>
            </a:r>
            <a:r>
              <a:rPr lang="nl-NL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ttp://ssrn.com/abstract=2142891</a:t>
            </a:r>
            <a:r>
              <a:rPr lang="en-US" dirty="0"/>
              <a:t>)</a:t>
            </a:r>
          </a:p>
          <a:p>
            <a:r>
              <a:rPr lang="nl-NL" dirty="0"/>
              <a:t>Lagrange minimalisatie van totale n onder restrictie dat overall maximale fout aan materialiteit voldoet</a:t>
            </a:r>
          </a:p>
          <a:p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2D1711D-5AE1-8845-95E7-8BB12AE3FE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/>
              <a:t>25 mei 2022 - Symposium Statistical Auditing 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1AD89DA-A86D-9D42-90F1-C13615BAAC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 dirty="0"/>
              <a:t>Slide </a:t>
            </a:r>
            <a:fld id="{42BC1F3C-3BE1-4224-95DD-86E14650B8CA}" type="slidenum">
              <a:rPr lang="nl-NL" altLang="nl-NL" smtClean="0"/>
              <a:pPr/>
              <a:t>6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95724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DA9A83-ECFA-B245-9C39-B3CFA4777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toerekenen</a:t>
            </a:r>
          </a:p>
        </p:txBody>
      </p:sp>
      <p:sp>
        <p:nvSpPr>
          <p:cNvPr id="12" name="Tijdelijke aanduiding voor inhoud 11">
            <a:extLst>
              <a:ext uri="{FF2B5EF4-FFF2-40B4-BE49-F238E27FC236}">
                <a16:creationId xmlns:a16="http://schemas.microsoft.com/office/drawing/2014/main" id="{E3AEC9C6-2253-574F-83DD-0DD43A2948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7993583" cy="3299937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13" name="Tijdelijke aanduiding voor inhoud 12">
            <a:extLst>
              <a:ext uri="{FF2B5EF4-FFF2-40B4-BE49-F238E27FC236}">
                <a16:creationId xmlns:a16="http://schemas.microsoft.com/office/drawing/2014/main" id="{2A3FFCEA-1623-F646-A97A-8D4858D021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28" y="4014106"/>
            <a:ext cx="7993583" cy="2042760"/>
          </a:xfrm>
        </p:spPr>
        <p:txBody>
          <a:bodyPr>
            <a:normAutofit fontScale="85000" lnSpcReduction="10000"/>
          </a:bodyPr>
          <a:lstStyle/>
          <a:p>
            <a:r>
              <a:rPr lang="nl-NL" sz="2000" dirty="0"/>
              <a:t>Deze </a:t>
            </a:r>
            <a:r>
              <a:rPr lang="nl-NL" sz="2000" dirty="0" err="1"/>
              <a:t>uitvoeringsmaterialiteiten</a:t>
            </a:r>
            <a:r>
              <a:rPr lang="nl-NL" sz="2000" dirty="0"/>
              <a:t> per component zijn toereikend om zonder aanvullende werkzaamheden de totale massa goed te keuren zodra de componenten zijn goedgekeurd: het aggregatierisico is gemitigeerd </a:t>
            </a:r>
          </a:p>
          <a:p>
            <a:r>
              <a:rPr lang="nl-NL" sz="2000" dirty="0"/>
              <a:t>Een steekproef van 300 was bij 0 fout voldoende om het geheel goed te keuren, maar zou bij &gt;0 fouten het geheel niet goedkeuren</a:t>
            </a:r>
          </a:p>
          <a:p>
            <a:r>
              <a:rPr lang="nl-NL" sz="2000" dirty="0"/>
              <a:t>Met deze </a:t>
            </a:r>
            <a:r>
              <a:rPr lang="nl-NL" sz="2000" dirty="0" err="1"/>
              <a:t>uitvoeringsmaterialiteiten</a:t>
            </a:r>
            <a:r>
              <a:rPr lang="nl-NL" sz="2000" dirty="0"/>
              <a:t> per component mogen fouten geïsoleerd naar de component waar de fouten gevonden werden</a:t>
            </a:r>
          </a:p>
          <a:p>
            <a:endParaRPr lang="nl-NL" sz="2000" dirty="0"/>
          </a:p>
        </p:txBody>
      </p:sp>
      <p:sp>
        <p:nvSpPr>
          <p:cNvPr id="11" name="Tijdelijke aanduiding voor voettekst 3">
            <a:extLst>
              <a:ext uri="{FF2B5EF4-FFF2-40B4-BE49-F238E27FC236}">
                <a16:creationId xmlns:a16="http://schemas.microsoft.com/office/drawing/2014/main" id="{82349355-D01D-9943-8865-6566B9061A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/>
              <a:t>25 mei 2022 - Symposium Statistical Auditing 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60043EB4-F5D8-5E4A-AF73-E90E47C984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4A0F559-C120-4789-B420-3451E346105D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E357A2A7-8913-444C-A1D1-ACE754C1F854}"/>
              </a:ext>
            </a:extLst>
          </p:cNvPr>
          <p:cNvCxnSpPr/>
          <p:nvPr/>
        </p:nvCxnSpPr>
        <p:spPr>
          <a:xfrm>
            <a:off x="0" y="1091152"/>
            <a:ext cx="432000" cy="0"/>
          </a:xfrm>
          <a:prstGeom prst="line">
            <a:avLst/>
          </a:prstGeom>
          <a:ln>
            <a:solidFill>
              <a:srgbClr val="36517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>
            <a:extLst>
              <a:ext uri="{FF2B5EF4-FFF2-40B4-BE49-F238E27FC236}">
                <a16:creationId xmlns:a16="http://schemas.microsoft.com/office/drawing/2014/main" id="{4FBC74A3-D7EF-DB49-90E5-72AC83BAC604}"/>
              </a:ext>
            </a:extLst>
          </p:cNvPr>
          <p:cNvSpPr txBox="1"/>
          <p:nvPr/>
        </p:nvSpPr>
        <p:spPr>
          <a:xfrm>
            <a:off x="467545" y="999103"/>
            <a:ext cx="3384376" cy="214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794" dirty="0" err="1">
                <a:solidFill>
                  <a:srgbClr val="3651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Baysiaanse</a:t>
            </a:r>
            <a:r>
              <a:rPr lang="nl-NL" sz="794" dirty="0">
                <a:solidFill>
                  <a:srgbClr val="3651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statistiek</a:t>
            </a:r>
            <a:endParaRPr lang="en-US" sz="794" dirty="0">
              <a:solidFill>
                <a:srgbClr val="3651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52F2BA97-5BD4-E148-9D01-D6E94996E6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728" y="1296373"/>
            <a:ext cx="7729778" cy="2644708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0384B999-92F9-734D-A650-150724AEF220}"/>
              </a:ext>
            </a:extLst>
          </p:cNvPr>
          <p:cNvSpPr txBox="1"/>
          <p:nvPr/>
        </p:nvSpPr>
        <p:spPr>
          <a:xfrm>
            <a:off x="-43136" y="6396722"/>
            <a:ext cx="80983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altLang="nl-NL" sz="1600" i="1" dirty="0">
                <a:solidFill>
                  <a:srgbClr val="005F8E"/>
                </a:solidFill>
              </a:rPr>
              <a:t>Slide </a:t>
            </a:r>
            <a:fld id="{42BC1F3C-3BE1-4224-95DD-86E14650B8CA}" type="slidenum">
              <a:rPr lang="nl-NL" altLang="nl-NL" sz="1600" i="1">
                <a:solidFill>
                  <a:srgbClr val="005F8E"/>
                </a:solidFill>
              </a:rPr>
              <a:pPr/>
              <a:t>7</a:t>
            </a:fld>
            <a:endParaRPr lang="nl-NL" altLang="nl-NL" sz="1600" i="1" dirty="0">
              <a:solidFill>
                <a:srgbClr val="005F8E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146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B10AF1-B12F-0847-8909-631CD2071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Kan dat simpeler?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900143-65CA-3245-B314-66E1856AE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385" y="1004313"/>
            <a:ext cx="8273230" cy="2856735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Als alle componenten even groot zijn is de Lagrange functie zo simpel dat de </a:t>
            </a:r>
            <a:r>
              <a:rPr lang="nl-NL" u="sng" dirty="0"/>
              <a:t>maximaal mogelijke </a:t>
            </a:r>
            <a:r>
              <a:rPr lang="nl-NL" dirty="0"/>
              <a:t>overall steekproef gelijk is aan GAMMA.INV.N(0,95;aantal componenten;1) x massa/materialiteit</a:t>
            </a:r>
          </a:p>
          <a:p>
            <a:r>
              <a:rPr lang="nl-NL" dirty="0"/>
              <a:t>Als we die omvang naar rato verdelen (zie de methode van </a:t>
            </a:r>
            <a:r>
              <a:rPr lang="nl-NL" dirty="0" err="1"/>
              <a:t>Glover</a:t>
            </a:r>
            <a:r>
              <a:rPr lang="nl-NL" dirty="0"/>
              <a:t>) doen we zeker genoeg werk (en de selectie is zo simpeler!) </a:t>
            </a:r>
          </a:p>
          <a:p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9AA4252-FA08-9041-B1D1-C9CE6B87C7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/>
              <a:t>25 mei 2022 - Symposium Statistical Auditing 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C02AE0F-0146-D444-B7AE-A970A0BC8E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 dirty="0"/>
              <a:t>Slide </a:t>
            </a:r>
            <a:fld id="{42BC1F3C-3BE1-4224-95DD-86E14650B8CA}" type="slidenum">
              <a:rPr lang="nl-NL" altLang="nl-NL" smtClean="0"/>
              <a:pPr/>
              <a:t>8</a:t>
            </a:fld>
            <a:endParaRPr lang="nl-NL" altLang="nl-NL" dirty="0"/>
          </a:p>
        </p:txBody>
      </p:sp>
      <p:pic>
        <p:nvPicPr>
          <p:cNvPr id="9" name="Afbeelding 8" descr="Afbeelding met tafel&#10;&#10;Automatisch gegenereerde beschrijving">
            <a:extLst>
              <a:ext uri="{FF2B5EF4-FFF2-40B4-BE49-F238E27FC236}">
                <a16:creationId xmlns:a16="http://schemas.microsoft.com/office/drawing/2014/main" id="{7E31F1AB-D0D6-3148-BC7E-0494C734B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385" y="3645024"/>
            <a:ext cx="8208911" cy="241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921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B10AF1-B12F-0847-8909-631CD2071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 wie opziet tegen deze omvang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900143-65CA-3245-B314-66E1856AE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556791"/>
            <a:ext cx="8642350" cy="4248473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De meeste kantoren nemen één bedrag aan uitvoeringsmaterialiteit voor alle componenten</a:t>
            </a:r>
          </a:p>
          <a:p>
            <a:r>
              <a:rPr lang="nl-NL" dirty="0"/>
              <a:t>Omdat ze beseffen dat dat niet optimaal is, wordt de totale niet gecorrigeerde mogelijke fout niet met de materialiteit maar met een % daarvan geconfronteerd (“</a:t>
            </a:r>
            <a:r>
              <a:rPr lang="nl-NL" dirty="0" err="1"/>
              <a:t>the</a:t>
            </a:r>
            <a:r>
              <a:rPr lang="nl-NL" dirty="0"/>
              <a:t> gap”)</a:t>
            </a:r>
          </a:p>
          <a:p>
            <a:r>
              <a:rPr lang="nl-NL" dirty="0"/>
              <a:t>Gevolgen voor de controle uitgeruild tegen gevolgen voor de verantwoording</a:t>
            </a:r>
          </a:p>
          <a:p>
            <a:r>
              <a:rPr lang="nl-NL" dirty="0"/>
              <a:t>Dat hoeft nu dus niet meer!</a:t>
            </a:r>
          </a:p>
          <a:p>
            <a:r>
              <a:rPr lang="nl-NL" sz="1900" dirty="0">
                <a:hlinkClick r:id="rId2"/>
              </a:rPr>
              <a:t>https://steekproeven.eu/wp-content/uploads/2021/01/BLOG-van-materialiteit-naar-UM.pdf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9AA4252-FA08-9041-B1D1-C9CE6B87C7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altLang="nl-NL" dirty="0"/>
              <a:t>25 mei 2022 - Symposium Statistical Auditing 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C02AE0F-0146-D444-B7AE-A970A0BC8E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nl-NL" altLang="nl-NL"/>
              <a:t>Slide </a:t>
            </a:r>
            <a:fld id="{42BC1F3C-3BE1-4224-95DD-86E14650B8CA}" type="slidenum">
              <a:rPr lang="nl-NL" altLang="nl-NL" smtClean="0"/>
              <a:pPr/>
              <a:t>9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629944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REPORTCONTROLSVISIBLE" val="Empty"/>
  <p:tag name="_AMO_UNIQUEIDENTIFIER" val="3880d4a1-54a2-473e-ac6b-2e6b65f680a8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jabloon symposium statistical auditing 2018" id="{83B7E66E-25F4-BC46-9598-A7F696EBB71A}" vid="{4BF8FC17-5B94-DE45-AE2B-21743F79173E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855</Words>
  <Application>Microsoft Macintosh PowerPoint</Application>
  <PresentationFormat>Diavoorstelling (4:3)</PresentationFormat>
  <Paragraphs>84</Paragraphs>
  <Slides>11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Default Design</vt:lpstr>
      <vt:lpstr>Eén verantwoording op basis van twee gegevenspopulaties en vice versa </vt:lpstr>
      <vt:lpstr>De kansverdeling van de mogelijke fout</vt:lpstr>
      <vt:lpstr>Optelbaarheid</vt:lpstr>
      <vt:lpstr>Voorbeeld aggregatie</vt:lpstr>
      <vt:lpstr>Toerekenen van materialiteit</vt:lpstr>
      <vt:lpstr>Desaggregatie</vt:lpstr>
      <vt:lpstr>Voorbeeld toerekenen</vt:lpstr>
      <vt:lpstr>Kan dat simpeler?</vt:lpstr>
      <vt:lpstr>Voor wie opziet tegen deze omvang</vt:lpstr>
      <vt:lpstr>En nou andersom</vt:lpstr>
      <vt:lpstr>voorbeeld</vt:lpstr>
    </vt:vector>
  </TitlesOfParts>
  <Company>PricewaterhouseCoopers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relatie tussen  Computer Assisted Auditing Techniques  en Sampling</dc:title>
  <dc:creator>Jacques de Swart</dc:creator>
  <cp:lastModifiedBy>Paul van Batenburg</cp:lastModifiedBy>
  <cp:revision>136</cp:revision>
  <cp:lastPrinted>2017-03-16T11:17:01Z</cp:lastPrinted>
  <dcterms:created xsi:type="dcterms:W3CDTF">2008-04-23T19:45:34Z</dcterms:created>
  <dcterms:modified xsi:type="dcterms:W3CDTF">2022-03-13T13:34:37Z</dcterms:modified>
</cp:coreProperties>
</file>