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7C"/>
    <a:srgbClr val="005986"/>
    <a:srgbClr val="005F8E"/>
    <a:srgbClr val="006699"/>
    <a:srgbClr val="336699"/>
    <a:srgbClr val="3366CC"/>
    <a:srgbClr val="004A8A"/>
    <a:srgbClr val="0094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 altLang="nl-NL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 altLang="nl-NL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Click to edit Master text styles</a:t>
            </a:r>
          </a:p>
          <a:p>
            <a:pPr lvl="1"/>
            <a:r>
              <a:rPr lang="nl-NL" altLang="nl-NL" smtClean="0"/>
              <a:t>Second level</a:t>
            </a:r>
          </a:p>
          <a:p>
            <a:pPr lvl="2"/>
            <a:r>
              <a:rPr lang="nl-NL" altLang="nl-NL" smtClean="0"/>
              <a:t>Third level</a:t>
            </a:r>
          </a:p>
          <a:p>
            <a:pPr lvl="3"/>
            <a:r>
              <a:rPr lang="nl-NL" altLang="nl-NL" smtClean="0"/>
              <a:t>Fourth level</a:t>
            </a:r>
          </a:p>
          <a:p>
            <a:pPr lvl="4"/>
            <a:r>
              <a:rPr lang="nl-NL" altLang="nl-NL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 altLang="nl-NL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E4FE571-F542-46DA-8222-AF48C5D30E06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665001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 dirty="0" smtClean="0"/>
              <a:t>28 mei 2014 -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Slide </a:t>
            </a:r>
            <a:fld id="{D042D3FD-DC00-4898-9512-E53A13745AF8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18264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 dirty="0" smtClean="0"/>
              <a:t>28 mei 2014 -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Slide </a:t>
            </a:r>
            <a:fld id="{B043F914-7ED1-43C5-B714-813DA9A18866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9962591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732588" y="341313"/>
            <a:ext cx="2160587" cy="5599112"/>
          </a:xfrm>
        </p:spPr>
        <p:txBody>
          <a:bodyPr vert="eaVert"/>
          <a:lstStyle/>
          <a:p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250825" y="341313"/>
            <a:ext cx="6329363" cy="559911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 dirty="0" smtClean="0"/>
              <a:t>28 mei 2014 -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Slide </a:t>
            </a:r>
            <a:fld id="{FD8365ED-713E-48F8-8C8A-508DB26A113B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6066364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 dirty="0" smtClean="0"/>
              <a:t>28 mei 2014 -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Slide </a:t>
            </a:r>
            <a:fld id="{42BC1F3C-3BE1-4224-95DD-86E14650B8CA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8446323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endParaRPr lang="nl-NL" dirty="0" smtClean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 dirty="0" smtClean="0"/>
              <a:t>28 mei 2014 - Symposium Statistical Auditing </a:t>
            </a:r>
            <a:endParaRPr lang="nl-NL" alt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Slide </a:t>
            </a:r>
            <a:fld id="{A00BB1C8-09D9-4D78-8D6E-C0AC0B522937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951637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244975" cy="4598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341438"/>
            <a:ext cx="4244975" cy="4598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 dirty="0" smtClean="0"/>
              <a:t>28 mei 2014 -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Slide </a:t>
            </a:r>
            <a:fld id="{22F8EC15-34F2-45A1-82B0-046061612636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779679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 dirty="0" smtClean="0"/>
              <a:t>28 mei 2014 -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Slide </a:t>
            </a:r>
            <a:fld id="{E093072C-5976-4347-971B-496A3DF3030A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1561035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 dirty="0" smtClean="0"/>
              <a:t>28 mei 2014 -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Slide </a:t>
            </a:r>
            <a:fld id="{FED10405-A03F-42B0-90DA-2B01DF2038AB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652373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 dirty="0" smtClean="0"/>
              <a:t>28 mei 2014 -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Slide </a:t>
            </a:r>
            <a:fld id="{C9902855-5012-4D4E-948A-026006DD93FE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6473808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 dirty="0" smtClean="0"/>
              <a:t>28 mei 2014 -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Slide </a:t>
            </a:r>
            <a:fld id="{55DA7BDB-F752-41A0-9412-CB8D97EABBC1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9646654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 dirty="0" smtClean="0"/>
              <a:t>28 mei 2014 -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Slide </a:t>
            </a:r>
            <a:fld id="{77DDC175-E99C-448D-9737-AABDCF5F8FBD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528685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2" name="Picture 18" descr="Griffioen PMS280 (achter)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5514975"/>
            <a:ext cx="3889375" cy="1157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1" name="Picture 1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7950" y="115888"/>
            <a:ext cx="2519363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341313"/>
            <a:ext cx="8642350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nl-NL" altLang="nl-NL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642350" cy="4598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dirty="0" smtClean="0"/>
              <a:t>Click </a:t>
            </a:r>
            <a:r>
              <a:rPr lang="nl-NL" altLang="nl-NL" dirty="0" err="1" smtClean="0"/>
              <a:t>to</a:t>
            </a:r>
            <a:r>
              <a:rPr lang="nl-NL" altLang="nl-NL" dirty="0" smtClean="0"/>
              <a:t> </a:t>
            </a:r>
            <a:r>
              <a:rPr lang="nl-NL" altLang="nl-NL" dirty="0" err="1" smtClean="0"/>
              <a:t>edit</a:t>
            </a:r>
            <a:r>
              <a:rPr lang="nl-NL" altLang="nl-NL" dirty="0" smtClean="0"/>
              <a:t> Master </a:t>
            </a:r>
            <a:r>
              <a:rPr lang="nl-NL" altLang="nl-NL" dirty="0" err="1" smtClean="0"/>
              <a:t>text</a:t>
            </a:r>
            <a:r>
              <a:rPr lang="nl-NL" altLang="nl-NL" dirty="0" smtClean="0"/>
              <a:t> </a:t>
            </a:r>
            <a:r>
              <a:rPr lang="nl-NL" altLang="nl-NL" dirty="0" err="1" smtClean="0"/>
              <a:t>styles</a:t>
            </a:r>
            <a:endParaRPr lang="nl-NL" altLang="nl-NL" dirty="0" smtClean="0"/>
          </a:p>
          <a:p>
            <a:pPr lvl="1"/>
            <a:r>
              <a:rPr lang="nl-NL" altLang="nl-NL" dirty="0" smtClean="0"/>
              <a:t>Second level</a:t>
            </a:r>
          </a:p>
          <a:p>
            <a:pPr lvl="2"/>
            <a:r>
              <a:rPr lang="nl-NL" altLang="nl-NL" dirty="0" err="1" smtClean="0"/>
              <a:t>Third</a:t>
            </a:r>
            <a:r>
              <a:rPr lang="nl-NL" altLang="nl-NL" dirty="0" smtClean="0"/>
              <a:t> level</a:t>
            </a:r>
          </a:p>
          <a:p>
            <a:pPr lvl="3"/>
            <a:r>
              <a:rPr lang="nl-NL" altLang="nl-NL" dirty="0" err="1" smtClean="0"/>
              <a:t>Fourth</a:t>
            </a:r>
            <a:r>
              <a:rPr lang="nl-NL" altLang="nl-NL" dirty="0" smtClean="0"/>
              <a:t> level</a:t>
            </a:r>
          </a:p>
          <a:p>
            <a:pPr lvl="4"/>
            <a:r>
              <a:rPr lang="nl-NL" altLang="nl-NL" dirty="0" smtClean="0"/>
              <a:t>Limperg Instituut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5650" y="6396038"/>
            <a:ext cx="44450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600">
                <a:solidFill>
                  <a:srgbClr val="005F8E"/>
                </a:solidFill>
              </a:defRPr>
            </a:lvl1pPr>
          </a:lstStyle>
          <a:p>
            <a:r>
              <a:rPr lang="nl-NL" altLang="nl-NL" dirty="0" smtClean="0"/>
              <a:t>28 mei 2014 -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-227013" y="6407150"/>
            <a:ext cx="971551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 i="1">
                <a:solidFill>
                  <a:srgbClr val="005F8E"/>
                </a:solidFill>
              </a:defRPr>
            </a:lvl1pPr>
          </a:lstStyle>
          <a:p>
            <a:r>
              <a:rPr lang="nl-NL" altLang="nl-NL"/>
              <a:t>Slide </a:t>
            </a:r>
            <a:fld id="{22F05993-5E92-4B6E-8C94-5FDC6D577850}" type="slidenum">
              <a:rPr lang="nl-NL" altLang="nl-NL"/>
              <a:pPr/>
              <a:t>‹#›</a:t>
            </a:fld>
            <a:endParaRPr lang="nl-NL" altLang="nl-NL"/>
          </a:p>
        </p:txBody>
      </p:sp>
      <p:sp>
        <p:nvSpPr>
          <p:cNvPr id="1031" name="Line 7"/>
          <p:cNvSpPr>
            <a:spLocks noChangeShapeType="1"/>
          </p:cNvSpPr>
          <p:nvPr userDrawn="1"/>
        </p:nvSpPr>
        <p:spPr bwMode="auto">
          <a:xfrm>
            <a:off x="0" y="6237288"/>
            <a:ext cx="7885113" cy="0"/>
          </a:xfrm>
          <a:prstGeom prst="line">
            <a:avLst/>
          </a:prstGeom>
          <a:noFill/>
          <a:ln w="254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852488" y="6237288"/>
            <a:ext cx="0" cy="633412"/>
          </a:xfrm>
          <a:prstGeom prst="line">
            <a:avLst/>
          </a:prstGeom>
          <a:noFill/>
          <a:ln w="254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035" name="Line 11"/>
          <p:cNvSpPr>
            <a:spLocks noChangeShapeType="1"/>
          </p:cNvSpPr>
          <p:nvPr userDrawn="1"/>
        </p:nvSpPr>
        <p:spPr bwMode="auto">
          <a:xfrm>
            <a:off x="5148263" y="6237288"/>
            <a:ext cx="0" cy="633412"/>
          </a:xfrm>
          <a:prstGeom prst="line">
            <a:avLst/>
          </a:prstGeom>
          <a:noFill/>
          <a:ln w="254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pic>
        <p:nvPicPr>
          <p:cNvPr id="1037" name="Picture 13" descr="limperg 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250" y="0"/>
            <a:ext cx="539750" cy="20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8" name="Rectangle 14"/>
          <p:cNvSpPr>
            <a:spLocks noChangeArrowheads="1"/>
          </p:cNvSpPr>
          <p:nvPr userDrawn="1"/>
        </p:nvSpPr>
        <p:spPr bwMode="auto">
          <a:xfrm>
            <a:off x="0" y="0"/>
            <a:ext cx="8604250" cy="207963"/>
          </a:xfrm>
          <a:prstGeom prst="rect">
            <a:avLst/>
          </a:prstGeom>
          <a:solidFill>
            <a:srgbClr val="004A8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1036" name="Line 12"/>
          <p:cNvSpPr>
            <a:spLocks noChangeShapeType="1"/>
          </p:cNvSpPr>
          <p:nvPr userDrawn="1"/>
        </p:nvSpPr>
        <p:spPr bwMode="auto">
          <a:xfrm>
            <a:off x="0" y="196850"/>
            <a:ext cx="9144000" cy="0"/>
          </a:xfrm>
          <a:prstGeom prst="line">
            <a:avLst/>
          </a:prstGeom>
          <a:noFill/>
          <a:ln w="254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043" name="Line 19"/>
          <p:cNvSpPr>
            <a:spLocks noChangeShapeType="1"/>
          </p:cNvSpPr>
          <p:nvPr userDrawn="1"/>
        </p:nvSpPr>
        <p:spPr bwMode="auto">
          <a:xfrm>
            <a:off x="8820150" y="6237288"/>
            <a:ext cx="481013" cy="0"/>
          </a:xfrm>
          <a:prstGeom prst="line">
            <a:avLst/>
          </a:prstGeom>
          <a:noFill/>
          <a:ln w="254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0094A4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0094A4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0094A4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0094A4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0094A4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94A4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94A4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94A4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94A4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rgbClr val="004A8A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004A8A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04A8A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004A8A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4A8A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4A8A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4A8A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4A8A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4A8A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altLang="nl-NL" dirty="0" smtClean="0"/>
              <a:t>28 mei 2014-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 altLang="nl-NL"/>
              <a:t>Slide </a:t>
            </a:r>
            <a:fld id="{6C18D6CB-B72A-4998-928F-E66F3E045AB9}" type="slidenum">
              <a:rPr lang="nl-NL" altLang="nl-NL"/>
              <a:pPr/>
              <a:t>1</a:t>
            </a:fld>
            <a:endParaRPr lang="nl-NL" altLang="nl-NL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836613"/>
            <a:ext cx="8642350" cy="2763837"/>
          </a:xfrm>
        </p:spPr>
        <p:txBody>
          <a:bodyPr/>
          <a:lstStyle/>
          <a:p>
            <a:r>
              <a:rPr lang="nl-NL" altLang="nl-NL" sz="3600" dirty="0" smtClean="0"/>
              <a:t>Steekproefmethoden bij EU audits</a:t>
            </a:r>
            <a:endParaRPr lang="nl-NL" altLang="nl-NL" sz="36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altLang="nl-NL" sz="2800" dirty="0" smtClean="0"/>
              <a:t>Paul van Batenburg</a:t>
            </a:r>
            <a:endParaRPr lang="nl-NL" altLang="nl-N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Terug</a:t>
            </a:r>
            <a:r>
              <a:rPr lang="en-US" dirty="0" smtClean="0"/>
              <a:t> </a:t>
            </a:r>
            <a:r>
              <a:rPr lang="en-US" dirty="0" err="1" smtClean="0"/>
              <a:t>naar</a:t>
            </a:r>
            <a:r>
              <a:rPr lang="en-US" dirty="0" smtClean="0"/>
              <a:t> VS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Grootste hindernis bij elke schattingsmethode is dat de noodzakelijke steekproefomvang afhangt van de </a:t>
            </a:r>
            <a:r>
              <a:rPr lang="nl-NL" dirty="0" smtClean="0"/>
              <a:t>standaarddeviatie (s) </a:t>
            </a:r>
            <a:r>
              <a:rPr lang="nl-NL" dirty="0" smtClean="0"/>
              <a:t>van de nog te constateren afwijkingen in de nog te controleren steekproef</a:t>
            </a:r>
          </a:p>
          <a:p>
            <a:r>
              <a:rPr lang="nl-NL" dirty="0" smtClean="0"/>
              <a:t>Oplossing 1: bekijk de s van de boekwaarden. Nadeel: die is vaak ruim tig keer de s van de afwijkingen, dus n is dan tig</a:t>
            </a:r>
            <a:r>
              <a:rPr lang="nl-NL" baseline="30000" dirty="0" smtClean="0"/>
              <a:t>2</a:t>
            </a:r>
            <a:r>
              <a:rPr lang="nl-NL" dirty="0" smtClean="0"/>
              <a:t> maal te groot: </a:t>
            </a:r>
            <a:br>
              <a:rPr lang="nl-NL" dirty="0" smtClean="0"/>
            </a:br>
            <a:r>
              <a:rPr lang="en-US" dirty="0" smtClean="0"/>
              <a:t>s</a:t>
            </a:r>
            <a:r>
              <a:rPr lang="en-US" baseline="30000" dirty="0" smtClean="0"/>
              <a:t>2</a:t>
            </a:r>
            <a:r>
              <a:rPr lang="en-US" baseline="-25000" dirty="0" smtClean="0"/>
              <a:t>v</a:t>
            </a:r>
            <a:r>
              <a:rPr lang="en-US" dirty="0" smtClean="0"/>
              <a:t> </a:t>
            </a:r>
            <a:r>
              <a:rPr lang="en-US" dirty="0"/>
              <a:t>= s</a:t>
            </a:r>
            <a:r>
              <a:rPr lang="en-US" baseline="30000" dirty="0"/>
              <a:t>2</a:t>
            </a:r>
            <a:r>
              <a:rPr lang="en-US" baseline="-25000" dirty="0"/>
              <a:t>x</a:t>
            </a:r>
            <a:r>
              <a:rPr lang="en-US" dirty="0"/>
              <a:t> + s</a:t>
            </a:r>
            <a:r>
              <a:rPr lang="en-US" baseline="30000" dirty="0"/>
              <a:t>2</a:t>
            </a:r>
            <a:r>
              <a:rPr lang="en-US" baseline="-25000" dirty="0"/>
              <a:t>y</a:t>
            </a:r>
            <a:r>
              <a:rPr lang="en-US" dirty="0"/>
              <a:t> – 2 </a:t>
            </a:r>
            <a:r>
              <a:rPr lang="en-US" dirty="0" err="1"/>
              <a:t>cov</a:t>
            </a:r>
            <a:r>
              <a:rPr lang="en-US" dirty="0"/>
              <a:t>(</a:t>
            </a:r>
            <a:r>
              <a:rPr lang="en-US" dirty="0" err="1"/>
              <a:t>x,y</a:t>
            </a:r>
            <a:r>
              <a:rPr lang="en-US" dirty="0"/>
              <a:t>)</a:t>
            </a:r>
          </a:p>
          <a:p>
            <a:r>
              <a:rPr lang="nl-NL" dirty="0" smtClean="0"/>
              <a:t>Oplossing 2: doe een pilot</a:t>
            </a:r>
            <a:endParaRPr lang="nl-N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altLang="nl-NL" smtClean="0"/>
              <a:t>28 mei 2014 - Symposium Statistical Auditing </a:t>
            </a:r>
            <a:endParaRPr lang="nl-NL" altLang="nl-N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 altLang="nl-NL" smtClean="0"/>
              <a:t>Slide </a:t>
            </a:r>
            <a:fld id="{42BC1F3C-3BE1-4224-95DD-86E14650B8CA}" type="slidenum">
              <a:rPr lang="nl-NL" altLang="nl-NL" smtClean="0"/>
              <a:pPr/>
              <a:t>10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689322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Hoe </a:t>
            </a:r>
            <a:r>
              <a:rPr lang="en-US" dirty="0" err="1" smtClean="0"/>
              <a:t>groot</a:t>
            </a:r>
            <a:r>
              <a:rPr lang="en-US" dirty="0" smtClean="0"/>
              <a:t> is die pilot </a:t>
            </a:r>
            <a:r>
              <a:rPr lang="en-US" dirty="0" err="1" smtClean="0"/>
              <a:t>dan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Deloitte (prof. </a:t>
            </a:r>
            <a:r>
              <a:rPr lang="nl-NL" dirty="0" err="1" smtClean="0"/>
              <a:t>Kriens</a:t>
            </a:r>
            <a:r>
              <a:rPr lang="nl-NL" dirty="0" smtClean="0"/>
              <a:t>, 1986): bij voorraden minimaal 150 waarnemingen, minder als je veel fouten verwacht</a:t>
            </a:r>
          </a:p>
          <a:p>
            <a:r>
              <a:rPr lang="nl-NL" dirty="0" err="1" smtClean="0"/>
              <a:t>DGs</a:t>
            </a:r>
            <a:r>
              <a:rPr lang="nl-NL" dirty="0" smtClean="0"/>
              <a:t>: minimaal 30 “want dan is de normale verdeling toepasbaar”</a:t>
            </a:r>
          </a:p>
          <a:p>
            <a:pPr lvl="1"/>
            <a:r>
              <a:rPr lang="nl-NL" dirty="0" smtClean="0"/>
              <a:t>Opmerking over Centrale Limietstelling is echt niet correct</a:t>
            </a:r>
          </a:p>
          <a:p>
            <a:pPr lvl="1"/>
            <a:r>
              <a:rPr lang="nl-NL" dirty="0" smtClean="0"/>
              <a:t>Een populatie met 5% fouten heeft 21% kans op een foutloze pilot van 30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altLang="nl-NL" smtClean="0"/>
              <a:t>28 mei 2014 - Symposium Statistical Auditing </a:t>
            </a:r>
            <a:endParaRPr lang="nl-NL" altLang="nl-N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 altLang="nl-NL" smtClean="0"/>
              <a:t>Slide </a:t>
            </a:r>
            <a:fld id="{42BC1F3C-3BE1-4224-95DD-86E14650B8CA}" type="slidenum">
              <a:rPr lang="nl-NL" altLang="nl-NL" smtClean="0"/>
              <a:pPr/>
              <a:t>11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567860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altLang="nl-NL" dirty="0" smtClean="0"/>
              <a:t>28 mei 2014-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 altLang="nl-NL"/>
              <a:t>Slide </a:t>
            </a:r>
            <a:fld id="{3D51B06C-7BF0-40CC-958C-31D936FFD604}" type="slidenum">
              <a:rPr lang="nl-NL" altLang="nl-NL"/>
              <a:pPr/>
              <a:t>2</a:t>
            </a:fld>
            <a:endParaRPr lang="nl-NL" altLang="nl-NL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/>
              <a:t>Inhoud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altLang="nl-NL" dirty="0" smtClean="0"/>
              <a:t>Inleiding</a:t>
            </a:r>
          </a:p>
          <a:p>
            <a:r>
              <a:rPr lang="nl-NL" altLang="nl-NL" dirty="0" smtClean="0"/>
              <a:t>MUS</a:t>
            </a:r>
          </a:p>
          <a:p>
            <a:r>
              <a:rPr lang="nl-NL" altLang="nl-NL" dirty="0" smtClean="0"/>
              <a:t>Variables Sampling</a:t>
            </a:r>
            <a:endParaRPr lang="nl-NL" altLang="nl-NL" dirty="0"/>
          </a:p>
          <a:p>
            <a:endParaRPr lang="nl-NL" altLang="nl-NL" dirty="0"/>
          </a:p>
          <a:p>
            <a:endParaRPr lang="nl-NL" alt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Inleiding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Controleaanpak </a:t>
            </a:r>
            <a:r>
              <a:rPr lang="nl-NL" dirty="0" smtClean="0"/>
              <a:t>ECA en </a:t>
            </a:r>
            <a:r>
              <a:rPr lang="nl-NL" dirty="0" err="1" smtClean="0"/>
              <a:t>Guidance</a:t>
            </a:r>
            <a:r>
              <a:rPr lang="nl-NL" dirty="0" smtClean="0"/>
              <a:t> van </a:t>
            </a:r>
            <a:r>
              <a:rPr lang="nl-NL" dirty="0" err="1" smtClean="0"/>
              <a:t>DGs</a:t>
            </a:r>
            <a:r>
              <a:rPr lang="nl-NL" dirty="0" smtClean="0"/>
              <a:t> Regio en </a:t>
            </a:r>
            <a:r>
              <a:rPr lang="nl-NL" dirty="0" err="1" smtClean="0"/>
              <a:t>Agri</a:t>
            </a:r>
            <a:r>
              <a:rPr lang="nl-NL" dirty="0" smtClean="0"/>
              <a:t> </a:t>
            </a:r>
            <a:endParaRPr lang="nl-NL" dirty="0" smtClean="0"/>
          </a:p>
          <a:p>
            <a:r>
              <a:rPr lang="nl-NL" dirty="0" err="1" smtClean="0"/>
              <a:t>DGs</a:t>
            </a:r>
            <a:r>
              <a:rPr lang="nl-NL" dirty="0" smtClean="0"/>
              <a:t> hebben voorkeur voor </a:t>
            </a:r>
            <a:r>
              <a:rPr lang="nl-NL" dirty="0" smtClean="0"/>
              <a:t>gebruik van statistische methoden door Member </a:t>
            </a:r>
            <a:r>
              <a:rPr lang="nl-NL" dirty="0" err="1" smtClean="0"/>
              <a:t>States</a:t>
            </a:r>
            <a:endParaRPr lang="nl-NL" dirty="0" smtClean="0"/>
          </a:p>
          <a:p>
            <a:pPr lvl="1"/>
            <a:r>
              <a:rPr lang="nl-NL" dirty="0"/>
              <a:t>n</a:t>
            </a:r>
            <a:r>
              <a:rPr lang="nl-NL" dirty="0" smtClean="0"/>
              <a:t>ormenkader </a:t>
            </a:r>
            <a:r>
              <a:rPr lang="nl-NL" dirty="0" smtClean="0"/>
              <a:t>voor review</a:t>
            </a:r>
          </a:p>
          <a:p>
            <a:r>
              <a:rPr lang="nl-NL" dirty="0" smtClean="0"/>
              <a:t>Member </a:t>
            </a:r>
            <a:r>
              <a:rPr lang="nl-NL" dirty="0" err="1" smtClean="0"/>
              <a:t>States</a:t>
            </a:r>
            <a:r>
              <a:rPr lang="nl-NL" dirty="0" smtClean="0"/>
              <a:t> </a:t>
            </a:r>
            <a:r>
              <a:rPr lang="nl-NL" dirty="0" smtClean="0"/>
              <a:t>kiezen soms voor niet statistische methoden</a:t>
            </a:r>
          </a:p>
          <a:p>
            <a:pPr lvl="1"/>
            <a:r>
              <a:rPr lang="nl-NL" dirty="0" smtClean="0"/>
              <a:t>kleinere </a:t>
            </a:r>
            <a:r>
              <a:rPr lang="nl-NL" dirty="0" smtClean="0"/>
              <a:t>steekproeven</a:t>
            </a:r>
          </a:p>
          <a:p>
            <a:pPr lvl="1"/>
            <a:r>
              <a:rPr lang="nl-NL" dirty="0" smtClean="0"/>
              <a:t>minder </a:t>
            </a:r>
            <a:r>
              <a:rPr lang="nl-NL" dirty="0" smtClean="0"/>
              <a:t>stringente en/of minder ongunstige evaluatie</a:t>
            </a:r>
          </a:p>
          <a:p>
            <a:r>
              <a:rPr lang="nl-NL" dirty="0" smtClean="0"/>
              <a:t>Zoektocht naar alternatieven voor MUS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altLang="nl-NL" smtClean="0"/>
              <a:t>28 mei 2014 - Symposium Statistical Auditing </a:t>
            </a:r>
            <a:endParaRPr lang="nl-NL" altLang="nl-N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 altLang="nl-NL" smtClean="0"/>
              <a:t>Slide </a:t>
            </a:r>
            <a:fld id="{42BC1F3C-3BE1-4224-95DD-86E14650B8CA}" type="slidenum">
              <a:rPr lang="nl-NL" altLang="nl-NL" smtClean="0"/>
              <a:pPr/>
              <a:t>3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808833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voorbeeld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Non </a:t>
            </a:r>
            <a:r>
              <a:rPr lang="nl-NL" dirty="0" err="1" smtClean="0"/>
              <a:t>statistical</a:t>
            </a:r>
            <a:r>
              <a:rPr lang="nl-NL" dirty="0" smtClean="0"/>
              <a:t> sampling in </a:t>
            </a:r>
            <a:r>
              <a:rPr lang="nl-NL" dirty="0" err="1" smtClean="0"/>
              <a:t>Agri</a:t>
            </a:r>
            <a:r>
              <a:rPr lang="nl-NL" dirty="0" smtClean="0"/>
              <a:t> </a:t>
            </a:r>
            <a:r>
              <a:rPr lang="nl-NL" dirty="0" err="1" smtClean="0"/>
              <a:t>Guidance</a:t>
            </a:r>
            <a:endParaRPr lang="nl-NL" dirty="0" smtClean="0"/>
          </a:p>
          <a:p>
            <a:pPr lvl="1"/>
            <a:r>
              <a:rPr lang="nl-NL" dirty="0" smtClean="0"/>
              <a:t>In feite gebaseerd op hypergeometrische verdeling, dus noem dat maar non </a:t>
            </a:r>
            <a:r>
              <a:rPr lang="nl-NL" dirty="0" err="1" smtClean="0"/>
              <a:t>statistical</a:t>
            </a:r>
            <a:endParaRPr lang="nl-NL" dirty="0" smtClean="0"/>
          </a:p>
          <a:p>
            <a:pPr lvl="1"/>
            <a:r>
              <a:rPr lang="nl-NL" dirty="0" smtClean="0"/>
              <a:t>Discussie bij welk aantal posten dit toepasbaar is, ontkent dat bij MUS de populatie niet in posten </a:t>
            </a:r>
            <a:r>
              <a:rPr lang="nl-NL" dirty="0" smtClean="0"/>
              <a:t>luidt maar in geld</a:t>
            </a:r>
          </a:p>
          <a:p>
            <a:pPr lvl="1"/>
            <a:r>
              <a:rPr lang="nl-NL" dirty="0" smtClean="0"/>
              <a:t>Tabel is alleen geldig voor 0 fouten maar dat wordt niet vermeld</a:t>
            </a:r>
            <a:endParaRPr lang="nl-N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altLang="nl-NL" smtClean="0"/>
              <a:t>28 mei 2014 - Symposium Statistical Auditing </a:t>
            </a:r>
            <a:endParaRPr lang="nl-NL" altLang="nl-N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 altLang="nl-NL" smtClean="0"/>
              <a:t>Slide </a:t>
            </a:r>
            <a:fld id="{42BC1F3C-3BE1-4224-95DD-86E14650B8CA}" type="slidenum">
              <a:rPr lang="nl-NL" altLang="nl-NL" smtClean="0"/>
              <a:pPr/>
              <a:t>4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295590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old MUS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dirty="0" smtClean="0"/>
              <a:t>Door DG Regio </a:t>
            </a:r>
            <a:r>
              <a:rPr lang="nl-NL" dirty="0" smtClean="0"/>
              <a:t>“</a:t>
            </a:r>
            <a:r>
              <a:rPr lang="nl-NL" dirty="0" err="1" smtClean="0"/>
              <a:t>conservative</a:t>
            </a:r>
            <a:r>
              <a:rPr lang="nl-NL" dirty="0" smtClean="0"/>
              <a:t> MUS” </a:t>
            </a:r>
            <a:r>
              <a:rPr lang="nl-NL" dirty="0" smtClean="0"/>
              <a:t>genoemd</a:t>
            </a:r>
          </a:p>
          <a:p>
            <a:r>
              <a:rPr lang="nl-NL" dirty="0" smtClean="0"/>
              <a:t>Steekproefomvang hangt af van</a:t>
            </a:r>
          </a:p>
          <a:p>
            <a:pPr lvl="1"/>
            <a:r>
              <a:rPr lang="nl-NL" dirty="0" smtClean="0"/>
              <a:t>Materialiteit: </a:t>
            </a:r>
          </a:p>
          <a:p>
            <a:pPr lvl="2"/>
            <a:r>
              <a:rPr lang="nl-NL" dirty="0" smtClean="0"/>
              <a:t>2% </a:t>
            </a:r>
          </a:p>
          <a:p>
            <a:pPr lvl="2"/>
            <a:r>
              <a:rPr lang="nl-NL" dirty="0" smtClean="0"/>
              <a:t>maar mag sinds kort </a:t>
            </a:r>
            <a:r>
              <a:rPr lang="nl-NL" dirty="0" smtClean="0"/>
              <a:t>ook anders </a:t>
            </a:r>
            <a:r>
              <a:rPr lang="nl-NL" dirty="0" smtClean="0"/>
              <a:t>gekozen (ISA 600 A43)</a:t>
            </a:r>
          </a:p>
          <a:p>
            <a:pPr lvl="1"/>
            <a:r>
              <a:rPr lang="nl-NL" dirty="0" smtClean="0"/>
              <a:t>Betrouwbaarheid: </a:t>
            </a:r>
          </a:p>
          <a:p>
            <a:pPr lvl="2"/>
            <a:r>
              <a:rPr lang="nl-NL" dirty="0" smtClean="0"/>
              <a:t>90% (Regio) of 95% (</a:t>
            </a:r>
            <a:r>
              <a:rPr lang="nl-NL" dirty="0" err="1" smtClean="0"/>
              <a:t>Agri</a:t>
            </a:r>
            <a:r>
              <a:rPr lang="nl-NL" dirty="0" smtClean="0"/>
              <a:t>)</a:t>
            </a:r>
          </a:p>
          <a:p>
            <a:pPr lvl="2"/>
            <a:r>
              <a:rPr lang="nl-NL" dirty="0" smtClean="0"/>
              <a:t>Audit Risk Model soms additief geformuleerd (30% betrouwbaarheid uit interne beheersing DUS 65% betrouwbaarheid uit </a:t>
            </a:r>
            <a:r>
              <a:rPr lang="nl-NL" dirty="0" smtClean="0"/>
              <a:t>steekproef…?)</a:t>
            </a:r>
            <a:endParaRPr lang="nl-NL" dirty="0" smtClean="0"/>
          </a:p>
          <a:p>
            <a:pPr lvl="1"/>
            <a:r>
              <a:rPr lang="nl-NL" dirty="0" smtClean="0"/>
              <a:t>Vermoedelijke </a:t>
            </a:r>
            <a:r>
              <a:rPr lang="nl-NL" dirty="0" smtClean="0"/>
              <a:t>fout: </a:t>
            </a:r>
            <a:endParaRPr lang="nl-NL" dirty="0" smtClean="0"/>
          </a:p>
          <a:p>
            <a:pPr lvl="2"/>
            <a:r>
              <a:rPr lang="nl-NL" dirty="0" smtClean="0"/>
              <a:t>dus geen controletolerantie</a:t>
            </a:r>
          </a:p>
          <a:p>
            <a:pPr lvl="2"/>
            <a:r>
              <a:rPr lang="nl-NL" dirty="0" smtClean="0"/>
              <a:t>% van materialiteit (minimaal 10)</a:t>
            </a:r>
          </a:p>
          <a:p>
            <a:r>
              <a:rPr lang="nl-NL" dirty="0" smtClean="0"/>
              <a:t>AICPA Audit Sampling Guide, tabel C1, </a:t>
            </a:r>
            <a:r>
              <a:rPr lang="nl-NL" dirty="0" err="1" smtClean="0"/>
              <a:t>pag</a:t>
            </a:r>
            <a:r>
              <a:rPr lang="nl-NL" dirty="0" smtClean="0"/>
              <a:t> 125</a:t>
            </a:r>
          </a:p>
          <a:p>
            <a:pPr lvl="1"/>
            <a:r>
              <a:rPr lang="nl-NL" dirty="0" smtClean="0"/>
              <a:t>Excelsheet op www.steekproeven.eu</a:t>
            </a:r>
            <a:endParaRPr lang="nl-N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altLang="nl-NL" smtClean="0"/>
              <a:t>28 mei 2014 - Symposium Statistical Auditing </a:t>
            </a:r>
            <a:endParaRPr lang="nl-NL" altLang="nl-N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 altLang="nl-NL" smtClean="0"/>
              <a:t>Slide </a:t>
            </a:r>
            <a:fld id="{42BC1F3C-3BE1-4224-95DD-86E14650B8CA}" type="slidenum">
              <a:rPr lang="nl-NL" altLang="nl-NL" smtClean="0"/>
              <a:pPr/>
              <a:t>5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104026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TARS </a:t>
            </a:r>
            <a:r>
              <a:rPr lang="en-US" dirty="0" err="1" smtClean="0"/>
              <a:t>evaluatie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ECA evalueert geldsteekproef niet met </a:t>
            </a:r>
            <a:r>
              <a:rPr lang="nl-NL" dirty="0" err="1" smtClean="0"/>
              <a:t>Poisson</a:t>
            </a:r>
            <a:r>
              <a:rPr lang="nl-NL" dirty="0" smtClean="0"/>
              <a:t> of </a:t>
            </a:r>
            <a:r>
              <a:rPr lang="nl-NL" dirty="0" err="1" smtClean="0"/>
              <a:t>Stringerbound</a:t>
            </a:r>
            <a:r>
              <a:rPr lang="nl-NL" dirty="0" smtClean="0"/>
              <a:t> maar met de standaarddeviatie van de gevonden </a:t>
            </a:r>
            <a:r>
              <a:rPr lang="nl-NL" dirty="0" err="1" smtClean="0"/>
              <a:t>taints</a:t>
            </a:r>
            <a:endParaRPr lang="nl-NL" dirty="0" smtClean="0"/>
          </a:p>
          <a:p>
            <a:pPr lvl="1"/>
            <a:r>
              <a:rPr lang="nl-NL" dirty="0" smtClean="0"/>
              <a:t>Inclusief 0? Dan is de vraag of de normale verdeling toepasbaar is</a:t>
            </a:r>
          </a:p>
          <a:p>
            <a:pPr lvl="1"/>
            <a:r>
              <a:rPr lang="nl-NL" dirty="0" smtClean="0"/>
              <a:t>Exclusief 0? Dan is de maximale fout niet te bepalen als alle </a:t>
            </a:r>
            <a:r>
              <a:rPr lang="nl-NL" dirty="0" err="1" smtClean="0"/>
              <a:t>taints</a:t>
            </a:r>
            <a:r>
              <a:rPr lang="nl-NL" dirty="0" smtClean="0"/>
              <a:t> identiek zijn</a:t>
            </a:r>
          </a:p>
          <a:p>
            <a:r>
              <a:rPr lang="nl-NL" dirty="0" smtClean="0"/>
              <a:t>Evaluatie is in de regel iets gunstiger dan </a:t>
            </a:r>
            <a:r>
              <a:rPr lang="nl-NL" dirty="0" err="1" smtClean="0"/>
              <a:t>Stringer</a:t>
            </a:r>
            <a:r>
              <a:rPr lang="nl-NL" dirty="0" smtClean="0"/>
              <a:t> maar er wordt dan ook een aanname </a:t>
            </a:r>
            <a:r>
              <a:rPr lang="nl-NL" dirty="0" smtClean="0"/>
              <a:t>gedaan:</a:t>
            </a:r>
          </a:p>
          <a:p>
            <a:r>
              <a:rPr lang="nl-NL" dirty="0" smtClean="0"/>
              <a:t>Normaliteit van de foutfracties</a:t>
            </a:r>
            <a:endParaRPr lang="nl-N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altLang="nl-NL" smtClean="0"/>
              <a:t>28 mei 2014 - Symposium Statistical Auditing </a:t>
            </a:r>
            <a:endParaRPr lang="nl-NL" altLang="nl-N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 altLang="nl-NL" smtClean="0"/>
              <a:t>Slide </a:t>
            </a:r>
            <a:fld id="{42BC1F3C-3BE1-4224-95DD-86E14650B8CA}" type="slidenum">
              <a:rPr lang="nl-NL" altLang="nl-NL" smtClean="0"/>
              <a:pPr/>
              <a:t>6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254021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Intermezzo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nl-NL" dirty="0" smtClean="0"/>
              <a:t>Hoe meer aannames des te gunstiger het resultaat</a:t>
            </a:r>
          </a:p>
          <a:p>
            <a:r>
              <a:rPr lang="nl-NL" dirty="0" smtClean="0"/>
              <a:t>Des te meer werk nodig om die aannames te valdieren</a:t>
            </a:r>
          </a:p>
          <a:p>
            <a:r>
              <a:rPr lang="nl-NL" dirty="0" smtClean="0"/>
              <a:t>Des te groter het risico dat die validatie slecht afloopt</a:t>
            </a:r>
          </a:p>
          <a:p>
            <a:r>
              <a:rPr lang="nl-NL" dirty="0" smtClean="0"/>
              <a:t>En des te meer werk je dan moet doen om te herstellen</a:t>
            </a:r>
          </a:p>
          <a:p>
            <a:r>
              <a:rPr lang="nl-NL" dirty="0" smtClean="0"/>
              <a:t>En het ergste zijn de aannames die men je niet vertelt…</a:t>
            </a:r>
            <a:endParaRPr lang="nl-NL" dirty="0"/>
          </a:p>
          <a:p>
            <a:r>
              <a:rPr lang="nl-NL" dirty="0" smtClean="0"/>
              <a:t>En nog erger zijn aannames over de uitkomsten die bij de opzet al worden meegenomen</a:t>
            </a:r>
            <a:endParaRPr lang="nl-N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altLang="nl-NL" smtClean="0"/>
              <a:t>28 mei 2014 - Symposium Statistical Auditing </a:t>
            </a:r>
            <a:endParaRPr lang="nl-NL" altLang="nl-N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 altLang="nl-NL" smtClean="0"/>
              <a:t>Slide </a:t>
            </a:r>
            <a:fld id="{42BC1F3C-3BE1-4224-95DD-86E14650B8CA}" type="slidenum">
              <a:rPr lang="nl-NL" altLang="nl-NL" smtClean="0"/>
              <a:pPr/>
              <a:t>7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078224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 sampling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DG </a:t>
            </a:r>
            <a:r>
              <a:rPr lang="nl-NL" dirty="0" err="1" smtClean="0"/>
              <a:t>Agri</a:t>
            </a:r>
            <a:r>
              <a:rPr lang="nl-NL" dirty="0" smtClean="0"/>
              <a:t> en DG Regio heeft de verschilschatter ontdekt als alternatief voor  MUS </a:t>
            </a:r>
          </a:p>
          <a:p>
            <a:r>
              <a:rPr lang="nl-NL" dirty="0" smtClean="0"/>
              <a:t>Waarom gunstiger?</a:t>
            </a:r>
          </a:p>
          <a:p>
            <a:pPr lvl="1"/>
            <a:r>
              <a:rPr lang="nl-NL" dirty="0" smtClean="0"/>
              <a:t>Postensteekproef makkelijker te selecteren, vooral als bijbehorende bedrag nog niet bekend </a:t>
            </a:r>
          </a:p>
          <a:p>
            <a:pPr lvl="1"/>
            <a:r>
              <a:rPr lang="nl-NL" dirty="0" smtClean="0"/>
              <a:t>Evalueert foutsaldo</a:t>
            </a:r>
          </a:p>
          <a:p>
            <a:pPr lvl="1"/>
            <a:r>
              <a:rPr lang="nl-NL" dirty="0" smtClean="0"/>
              <a:t>Gebaseerd op een normale verdeling </a:t>
            </a:r>
          </a:p>
          <a:p>
            <a:pPr lvl="1"/>
            <a:r>
              <a:rPr lang="nl-NL" dirty="0" smtClean="0"/>
              <a:t>Is een schatter in plaats van een toets</a:t>
            </a:r>
          </a:p>
          <a:p>
            <a:r>
              <a:rPr lang="nl-NL" dirty="0" smtClean="0"/>
              <a:t>Uitstekend toepasbaar bij het auditen van subsidiabele oppervlakten </a:t>
            </a:r>
            <a:endParaRPr lang="nl-N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altLang="nl-NL" smtClean="0"/>
              <a:t>28 mei 2014 - Symposium Statistical Auditing </a:t>
            </a:r>
            <a:endParaRPr lang="nl-NL" altLang="nl-N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 altLang="nl-NL" smtClean="0"/>
              <a:t>Slide </a:t>
            </a:r>
            <a:fld id="{42BC1F3C-3BE1-4224-95DD-86E14650B8CA}" type="slidenum">
              <a:rPr lang="nl-NL" altLang="nl-NL" smtClean="0"/>
              <a:pPr/>
              <a:t>8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63433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Uitstapje</a:t>
            </a:r>
            <a:r>
              <a:rPr lang="en-US" dirty="0" smtClean="0"/>
              <a:t>: data </a:t>
            </a:r>
            <a:r>
              <a:rPr lang="en-US" dirty="0" err="1" smtClean="0"/>
              <a:t>analyse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Data analyse: als je een bestand met juiste waarden hebt kan je opgegeven waarden controleren door een integrale match</a:t>
            </a:r>
          </a:p>
          <a:p>
            <a:r>
              <a:rPr lang="nl-NL" dirty="0" smtClean="0"/>
              <a:t>Maar: wie zegt dat dat bestand juiste waarden bevat?  </a:t>
            </a:r>
          </a:p>
          <a:p>
            <a:r>
              <a:rPr lang="nl-NL" dirty="0" smtClean="0"/>
              <a:t>Waarom zou je het perceel van een subsidievrager nog nameten (OTSC) als je satellietdatabanken hebt?</a:t>
            </a:r>
          </a:p>
          <a:p>
            <a:r>
              <a:rPr lang="nl-NL" dirty="0" smtClean="0"/>
              <a:t>Project AAN 2009: steekproef van 1251 percelen ter ijking van satellietdata 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altLang="nl-NL" smtClean="0"/>
              <a:t>28 mei 2014 - Symposium Statistical Auditing </a:t>
            </a:r>
            <a:endParaRPr lang="nl-NL" altLang="nl-N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 altLang="nl-NL" smtClean="0"/>
              <a:t>Slide </a:t>
            </a:r>
            <a:fld id="{42BC1F3C-3BE1-4224-95DD-86E14650B8CA}" type="slidenum">
              <a:rPr lang="nl-NL" altLang="nl-NL" smtClean="0"/>
              <a:pPr/>
              <a:t>9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17494856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682</Words>
  <Application>Microsoft Office PowerPoint</Application>
  <PresentationFormat>On-screen Show (4:3)</PresentationFormat>
  <Paragraphs>91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Arial</vt:lpstr>
      <vt:lpstr>Default Design</vt:lpstr>
      <vt:lpstr>Steekproefmethoden bij EU audits</vt:lpstr>
      <vt:lpstr>Inhoud</vt:lpstr>
      <vt:lpstr>Inleiding</vt:lpstr>
      <vt:lpstr>voorbeeld</vt:lpstr>
      <vt:lpstr>Good old MUS</vt:lpstr>
      <vt:lpstr>TARS evaluatie</vt:lpstr>
      <vt:lpstr>Intermezzo</vt:lpstr>
      <vt:lpstr>Variables sampling</vt:lpstr>
      <vt:lpstr>Uitstapje: data analyse</vt:lpstr>
      <vt:lpstr>Terug naar VS</vt:lpstr>
      <vt:lpstr>Hoe groot is die pilot dan?</vt:lpstr>
    </vt:vector>
  </TitlesOfParts>
  <Company>PricewaterhouseCoopers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relatie tussen  Computer Assisted Auditing Techniques  en Sampling</dc:title>
  <dc:creator>Jacques de Swart</dc:creator>
  <cp:lastModifiedBy>Van Batenburg, Paul (NL - Amstelveen)</cp:lastModifiedBy>
  <cp:revision>21</cp:revision>
  <dcterms:created xsi:type="dcterms:W3CDTF">2008-04-23T19:45:34Z</dcterms:created>
  <dcterms:modified xsi:type="dcterms:W3CDTF">2014-04-29T17:59:23Z</dcterms:modified>
</cp:coreProperties>
</file>